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60" r:id="rId3"/>
    <p:sldId id="259" r:id="rId4"/>
    <p:sldId id="261" r:id="rId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11" autoAdjust="0"/>
    <p:restoredTop sz="94660"/>
  </p:normalViewPr>
  <p:slideViewPr>
    <p:cSldViewPr snapToGrid="0">
      <p:cViewPr>
        <p:scale>
          <a:sx n="117" d="100"/>
          <a:sy n="117" d="100"/>
        </p:scale>
        <p:origin x="752" y="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F0081-F4D8-49E7-B4EE-8B9D67292382}" type="datetimeFigureOut">
              <a:rPr lang="en-US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67BDB-0635-4FD5-8760-7A557D2A48D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787D-A8DA-495C-B874-736E2F9914E4}" type="datetimeFigureOut">
              <a:rPr lang="en-US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64B33-1585-4408-A5FB-2A231CF553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1A353-3792-40EF-877E-1A97BC70618E}" type="datetimeFigureOut">
              <a:rPr lang="en-US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9CEAC-0A71-4B8B-B9B5-8F15CAB9225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F77CD-3198-456D-B9F5-DC13F2E555F8}" type="datetimeFigureOut">
              <a:rPr lang="en-US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EDFC-9E2F-4C2F-930A-6091440E044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BC440-5AA5-490A-955E-F957D6FD8742}" type="datetimeFigureOut">
              <a:rPr lang="en-US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C8E22-6BC9-4237-88AD-BB6FE5BFB26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7705D-07CC-455F-AED7-E7E19C3641FC}" type="datetimeFigureOut">
              <a:rPr lang="en-US"/>
              <a:t>12/5/19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4ABB-AB32-4610-B4C6-861F24F389B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36B0-C670-4629-A5EA-5D87C2E73D79}" type="datetimeFigureOut">
              <a:rPr lang="en-US"/>
              <a:t>12/5/19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5141F-9936-4BD0-AC98-B2AD8F15A73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C2286-B78E-4F2F-973E-C98311C8717F}" type="datetimeFigureOut">
              <a:rPr lang="en-US"/>
              <a:t>12/5/19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4D50D-3CAD-4A47-B337-944A6BB0EDB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B3126-F880-4E9D-A9E6-6B1B731A6E25}" type="datetimeFigureOut">
              <a:rPr lang="en-US"/>
              <a:t>12/5/19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EF54A-17F2-4EA4-813E-F977C6CCC06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B830F-AC95-4BA1-AF15-46F06106EAE8}" type="datetimeFigureOut">
              <a:rPr lang="en-US"/>
              <a:t>12/5/19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53551-BD34-4656-A5A1-57DF8DCA19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B2197-9219-484A-B28B-518DECF6D7ED}" type="datetimeFigureOut">
              <a:rPr lang="en-US"/>
              <a:t>12/5/19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139B5-0284-4FB7-923E-71442D8AB2B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779DC7-6549-4AD2-861E-9220BF394685}" type="datetimeFigureOut">
              <a:rPr lang="en-US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799C41-DDD6-400F-AF60-CE6B00CC4EB7}" type="slidenum">
              <a:rPr lang="en-US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8.w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5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0.wmf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.bin"/><Relationship Id="rId20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.wmf"/><Relationship Id="rId24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9.wmf"/><Relationship Id="rId23" Type="http://schemas.openxmlformats.org/officeDocument/2006/relationships/image" Target="../media/image16.png"/><Relationship Id="rId10" Type="http://schemas.openxmlformats.org/officeDocument/2006/relationships/oleObject" Target="../embeddings/oleObject3.bin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2.png"/><Relationship Id="rId9" Type="http://schemas.openxmlformats.org/officeDocument/2006/relationships/image" Target="../media/image6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92575" y="416053"/>
            <a:ext cx="6924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>
                <a:solidFill>
                  <a:schemeClr val="bg1"/>
                </a:solidFill>
                <a:sym typeface="+mn-ea"/>
              </a:rPr>
              <a:t>Rectangling</a:t>
            </a:r>
            <a:r>
              <a:rPr lang="en-US" altLang="zh-TW" sz="2400" dirty="0">
                <a:solidFill>
                  <a:schemeClr val="bg1"/>
                </a:solidFill>
                <a:sym typeface="+mn-ea"/>
              </a:rPr>
              <a:t> Panoramic Images via Warping</a:t>
            </a:r>
            <a:br>
              <a:rPr lang="zh-TW" altLang="en-US" sz="2400" dirty="0">
                <a:solidFill>
                  <a:schemeClr val="bg1"/>
                </a:solidFill>
                <a:sym typeface="+mn-ea"/>
              </a:rPr>
            </a:br>
            <a:r>
              <a:rPr lang="zh-TW" altLang="en-US" sz="2000" dirty="0">
                <a:solidFill>
                  <a:schemeClr val="bg1"/>
                </a:solidFill>
                <a:sym typeface="+mn-ea"/>
              </a:rPr>
              <a:t>O</a:t>
            </a:r>
            <a:r>
              <a:rPr lang="en-US" altLang="zh-TW" sz="2000" dirty="0">
                <a:solidFill>
                  <a:schemeClr val="bg1"/>
                </a:solidFill>
                <a:sym typeface="+mn-ea"/>
              </a:rPr>
              <a:t>verview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252145" y="1373995"/>
            <a:ext cx="9783645" cy="0"/>
          </a:xfrm>
          <a:prstGeom prst="line">
            <a:avLst/>
          </a:prstGeom>
          <a:ln w="41275">
            <a:solidFill>
              <a:srgbClr val="B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1"/>
            <a:ext cx="12192000" cy="202174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/>
          <a:stretch>
            <a:fillRect/>
          </a:stretch>
        </p:blipFill>
        <p:spPr>
          <a:xfrm>
            <a:off x="0" y="289108"/>
            <a:ext cx="2252145" cy="13600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655825"/>
            <a:ext cx="12192000" cy="202174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內容版面配置區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710" y="1649095"/>
            <a:ext cx="8762365" cy="35280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31140" y="5177155"/>
            <a:ext cx="848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</a:rPr>
              <a:t>(a) input (b) local warping via Seam Carving (c) place a grid mesh on local warping result (d) warp backward the grid mesh to the input (e) optimize mesh via global warping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026525" y="1649095"/>
            <a:ext cx="24498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</a:rPr>
              <a:t>stitching result of hw2 </a:t>
            </a:r>
          </a:p>
        </p:txBody>
      </p:sp>
      <p:pic>
        <p:nvPicPr>
          <p:cNvPr id="20" name="图片 19" descr="rectang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335" y="3943350"/>
            <a:ext cx="3490595" cy="170561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026525" y="3593465"/>
            <a:ext cx="2819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</a:rPr>
              <a:t>after our warping</a:t>
            </a:r>
            <a:r>
              <a:rPr lang="en-US" altLang="zh-CN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5692C22F-5D7A-074C-A647-D2C8AD22A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25" y="2043147"/>
            <a:ext cx="3009265" cy="14445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2252145" y="1373995"/>
            <a:ext cx="9783645" cy="0"/>
          </a:xfrm>
          <a:prstGeom prst="line">
            <a:avLst/>
          </a:prstGeom>
          <a:ln w="41275">
            <a:solidFill>
              <a:srgbClr val="B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1"/>
            <a:ext cx="12192000" cy="202174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/>
          <a:stretch>
            <a:fillRect/>
          </a:stretch>
        </p:blipFill>
        <p:spPr>
          <a:xfrm>
            <a:off x="0" y="289108"/>
            <a:ext cx="2252145" cy="13600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655825"/>
            <a:ext cx="12192000" cy="202174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81" y="4127264"/>
            <a:ext cx="1286347" cy="6413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92575" y="416053"/>
            <a:ext cx="6924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>
                <a:solidFill>
                  <a:schemeClr val="bg1"/>
                </a:solidFill>
                <a:sym typeface="+mn-ea"/>
              </a:rPr>
              <a:t>Rectangling</a:t>
            </a:r>
            <a:r>
              <a:rPr lang="en-US" altLang="zh-TW" sz="2400" dirty="0">
                <a:solidFill>
                  <a:schemeClr val="bg1"/>
                </a:solidFill>
                <a:sym typeface="+mn-ea"/>
              </a:rPr>
              <a:t> Panoramic Images via Warping</a:t>
            </a:r>
            <a:br>
              <a:rPr lang="zh-TW" altLang="en-US" sz="2400" dirty="0">
                <a:solidFill>
                  <a:schemeClr val="bg1"/>
                </a:solidFill>
                <a:sym typeface="+mn-ea"/>
              </a:rPr>
            </a:br>
            <a:r>
              <a:rPr lang="en-US" sz="2000" dirty="0">
                <a:solidFill>
                  <a:schemeClr val="bg1"/>
                </a:solidFill>
                <a:sym typeface="+mn-ea"/>
              </a:rPr>
              <a:t>Two Stage Rectangling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24485" y="1649095"/>
            <a:ext cx="4063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Local Warping by Seam Carving </a:t>
            </a:r>
          </a:p>
          <a:p>
            <a:r>
              <a:rPr lang="en-US" altLang="zh-CN"/>
              <a:t>l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95910" y="2052320"/>
            <a:ext cx="5524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</a:rPr>
              <a:t>Content-aware image resizing for changing the aspect ratio</a:t>
            </a:r>
          </a:p>
          <a:p>
            <a:r>
              <a:rPr lang="en-US" altLang="zh-CN" sz="1600">
                <a:solidFill>
                  <a:schemeClr val="bg1"/>
                </a:solidFill>
              </a:rPr>
              <a:t>Insert seams to the original image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066790" y="1649095"/>
            <a:ext cx="4063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Mesh Based Global Warping </a:t>
            </a:r>
          </a:p>
          <a:p>
            <a:r>
              <a:rPr lang="en-US" altLang="zh-CN"/>
              <a:t>l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985" y="2635885"/>
            <a:ext cx="3400425" cy="34290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151245" y="2052320"/>
            <a:ext cx="588454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Shape Preservation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Line Preservation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Boundary Constraints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Total Energy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	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	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	</a:t>
            </a: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graphicFrame>
        <p:nvGraphicFramePr>
          <p:cNvPr id="28" name="对象 2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865168"/>
              </p:ext>
            </p:extLst>
          </p:nvPr>
        </p:nvGraphicFramePr>
        <p:xfrm>
          <a:off x="6435543" y="2432050"/>
          <a:ext cx="2387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r:id="rId6" imgW="2387600" imgH="431800" progId="Equation.KSEE3">
                  <p:embed/>
                </p:oleObj>
              </mc:Choice>
              <mc:Fallback>
                <p:oleObj r:id="rId6" imgW="2387600" imgH="4318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5543" y="2432050"/>
                        <a:ext cx="2387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64135" y="2707640"/>
            <a:ext cx="235585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(</a:t>
            </a:r>
            <a:r>
              <a:rPr lang="en-US" altLang="zh-CN" sz="1600" dirty="0" err="1">
                <a:solidFill>
                  <a:schemeClr val="bg1"/>
                </a:solidFill>
              </a:rPr>
              <a:t>i</a:t>
            </a:r>
            <a:r>
              <a:rPr lang="en-US" altLang="zh-CN" sz="1600" dirty="0">
                <a:solidFill>
                  <a:schemeClr val="bg1"/>
                </a:solidFill>
              </a:rPr>
              <a:t>) find the longest boundary segment</a:t>
            </a:r>
          </a:p>
          <a:p>
            <a:endParaRPr lang="en-US" altLang="zh-CN" sz="1600" dirty="0">
              <a:solidFill>
                <a:schemeClr val="bg1"/>
              </a:solidFill>
            </a:endParaRPr>
          </a:p>
          <a:p>
            <a:r>
              <a:rPr lang="en-US" altLang="zh-CN" sz="1600" dirty="0">
                <a:solidFill>
                  <a:schemeClr val="bg1"/>
                </a:solidFill>
              </a:rPr>
              <a:t>(ii) compute a seam using seam carving</a:t>
            </a:r>
          </a:p>
          <a:p>
            <a:endParaRPr lang="en-US" altLang="zh-CN" sz="1600" dirty="0">
              <a:solidFill>
                <a:schemeClr val="bg1"/>
              </a:solidFill>
            </a:endParaRPr>
          </a:p>
          <a:p>
            <a:r>
              <a:rPr lang="en-US" altLang="zh-CN" sz="1600" dirty="0">
                <a:solidFill>
                  <a:schemeClr val="bg1"/>
                </a:solidFill>
              </a:rPr>
              <a:t>(iii) shift all the pixels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on one side of the seam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by 1 </a:t>
            </a:r>
            <a:r>
              <a:rPr lang="en-US" altLang="zh-CN" sz="1600" dirty="0" err="1">
                <a:solidFill>
                  <a:schemeClr val="bg1"/>
                </a:solidFill>
              </a:rPr>
              <a:t>pivel</a:t>
            </a:r>
            <a:endParaRPr lang="en-US" altLang="zh-CN" sz="1600" dirty="0">
              <a:solidFill>
                <a:schemeClr val="bg1"/>
              </a:solidFill>
            </a:endParaRPr>
          </a:p>
          <a:p>
            <a:endParaRPr lang="en-US" altLang="zh-CN" sz="1600" dirty="0">
              <a:solidFill>
                <a:schemeClr val="bg1"/>
              </a:solidFill>
            </a:endParaRPr>
          </a:p>
          <a:p>
            <a:r>
              <a:rPr lang="en-US" altLang="zh-CN" sz="1600" dirty="0">
                <a:solidFill>
                  <a:schemeClr val="bg1"/>
                </a:solidFill>
              </a:rPr>
              <a:t>(iv) repeat until fill the rectangle</a:t>
            </a:r>
          </a:p>
        </p:txBody>
      </p:sp>
      <p:graphicFrame>
        <p:nvGraphicFramePr>
          <p:cNvPr id="30" name="对象 2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620306"/>
              </p:ext>
            </p:extLst>
          </p:nvPr>
        </p:nvGraphicFramePr>
        <p:xfrm>
          <a:off x="6444887" y="3234599"/>
          <a:ext cx="2247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r:id="rId8" imgW="2247900" imgH="431800" progId="Equation.KSEE3">
                  <p:embed/>
                </p:oleObj>
              </mc:Choice>
              <mc:Fallback>
                <p:oleObj r:id="rId8" imgW="2247900" imgH="4318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44887" y="3234599"/>
                        <a:ext cx="22479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对象 3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30624"/>
              </p:ext>
            </p:extLst>
          </p:nvPr>
        </p:nvGraphicFramePr>
        <p:xfrm>
          <a:off x="6435543" y="4132385"/>
          <a:ext cx="3098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r:id="rId10" imgW="3098800" imgH="368300" progId="Equation.KSEE3">
                  <p:embed/>
                </p:oleObj>
              </mc:Choice>
              <mc:Fallback>
                <p:oleObj r:id="rId10" imgW="3098800" imgH="3683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35543" y="4132385"/>
                        <a:ext cx="3098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362883"/>
              </p:ext>
            </p:extLst>
          </p:nvPr>
        </p:nvGraphicFramePr>
        <p:xfrm>
          <a:off x="6435543" y="4952366"/>
          <a:ext cx="287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r:id="rId12" imgW="2870200" imgH="228600" progId="Equation.KSEE3">
                  <p:embed/>
                </p:oleObj>
              </mc:Choice>
              <mc:Fallback>
                <p:oleObj r:id="rId12" imgW="2870200" imgH="2286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35543" y="4952366"/>
                        <a:ext cx="28702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6223000" y="5353685"/>
            <a:ext cx="59690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Efficient Optimization</a:t>
            </a:r>
          </a:p>
          <a:p>
            <a:r>
              <a:rPr lang="en-US" altLang="zh-CN" sz="1600">
                <a:solidFill>
                  <a:schemeClr val="bg1"/>
                </a:solidFill>
              </a:rPr>
              <a:t>(i) Fix      and update </a:t>
            </a:r>
          </a:p>
          <a:p>
            <a:r>
              <a:rPr lang="en-US" altLang="zh-CN" sz="1600">
                <a:solidFill>
                  <a:schemeClr val="bg1"/>
                </a:solidFill>
              </a:rPr>
              <a:t>(ii) Fix     and update </a:t>
            </a:r>
          </a:p>
          <a:p>
            <a:endParaRPr lang="en-US" altLang="zh-CN" sz="1600">
              <a:solidFill>
                <a:schemeClr val="bg1"/>
              </a:solidFill>
            </a:endParaRPr>
          </a:p>
        </p:txBody>
      </p:sp>
      <p:graphicFrame>
        <p:nvGraphicFramePr>
          <p:cNvPr id="38" name="对象 3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13233" y="5702935"/>
          <a:ext cx="31686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r:id="rId14" imgW="316865" imgH="228600" progId="Equation.KSEE3">
                  <p:embed/>
                </p:oleObj>
              </mc:Choice>
              <mc:Fallback>
                <p:oleObj r:id="rId14" imgW="316865" imgH="228600" progId="Equation.KSEE3">
                  <p:embed/>
                  <p:pic>
                    <p:nvPicPr>
                      <p:cNvPr id="0" name="图片 102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13233" y="5702935"/>
                        <a:ext cx="316865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939915" y="5970588"/>
          <a:ext cx="152400" cy="177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r:id="rId16" imgW="152400" imgH="177165" progId="Equation.KSEE3">
                  <p:embed/>
                </p:oleObj>
              </mc:Choice>
              <mc:Fallback>
                <p:oleObj r:id="rId16" imgW="152400" imgH="177165" progId="Equation.KSEE3">
                  <p:embed/>
                  <p:pic>
                    <p:nvPicPr>
                      <p:cNvPr id="0" name="图片 102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939915" y="5970588"/>
                        <a:ext cx="152400" cy="177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38490" y="5728653"/>
          <a:ext cx="152400" cy="177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r:id="rId18" imgW="152400" imgH="177165" progId="Equation.KSEE3">
                  <p:embed/>
                </p:oleObj>
              </mc:Choice>
              <mc:Fallback>
                <p:oleObj r:id="rId18" imgW="152400" imgH="177165" progId="Equation.KSEE3">
                  <p:embed/>
                  <p:pic>
                    <p:nvPicPr>
                      <p:cNvPr id="0" name="图片 102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238490" y="5728653"/>
                        <a:ext cx="152400" cy="177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194358" y="5944870"/>
          <a:ext cx="31686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r:id="rId19" imgW="316865" imgH="228600" progId="Equation.KSEE3">
                  <p:embed/>
                </p:oleObj>
              </mc:Choice>
              <mc:Fallback>
                <p:oleObj r:id="rId19" imgW="316865" imgH="228600" progId="Equation.KSEE3">
                  <p:embed/>
                  <p:pic>
                    <p:nvPicPr>
                      <p:cNvPr id="0" name="图片 102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194358" y="5944870"/>
                        <a:ext cx="316865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1033B-58D2-D44D-8FAB-2BA0EFCE384E}"/>
              </a:ext>
            </a:extLst>
          </p:cNvPr>
          <p:cNvGrpSpPr/>
          <p:nvPr/>
        </p:nvGrpSpPr>
        <p:grpSpPr>
          <a:xfrm>
            <a:off x="8906402" y="1464557"/>
            <a:ext cx="2918751" cy="1171328"/>
            <a:chOff x="9020430" y="1692522"/>
            <a:chExt cx="2918751" cy="11713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7E4B3C-E3F5-CF43-8700-45A4072C4CC3}"/>
                </a:ext>
              </a:extLst>
            </p:cNvPr>
            <p:cNvGrpSpPr/>
            <p:nvPr/>
          </p:nvGrpSpPr>
          <p:grpSpPr>
            <a:xfrm>
              <a:off x="9612086" y="1692522"/>
              <a:ext cx="2327095" cy="1171328"/>
              <a:chOff x="9612086" y="1692522"/>
              <a:chExt cx="2327095" cy="117132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DDA2276-C6EA-1A4F-8A05-60FE70A3F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786476" y="2098674"/>
                <a:ext cx="2108815" cy="3683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8740F24-DB04-5641-A12A-92774C1C0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957762" y="1720021"/>
                <a:ext cx="1593850" cy="30480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18C9D77-8E71-AF49-BC11-BAE66A04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197357" y="2545816"/>
                <a:ext cx="1156552" cy="220027"/>
              </a:xfrm>
              <a:prstGeom prst="rect">
                <a:avLst/>
              </a:prstGeom>
            </p:spPr>
          </p:pic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2037796-382B-C940-B950-7127F4E64CF2}"/>
                  </a:ext>
                </a:extLst>
              </p:cNvPr>
              <p:cNvSpPr/>
              <p:nvPr/>
            </p:nvSpPr>
            <p:spPr>
              <a:xfrm>
                <a:off x="9612086" y="1692522"/>
                <a:ext cx="2327095" cy="1171328"/>
              </a:xfrm>
              <a:prstGeom prst="round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7DB60D-A1D3-DF4E-97CE-02F7EAB34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430" y="2278187"/>
              <a:ext cx="591656" cy="540951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A70F43A-2D31-7042-B2C4-AFE8B35E890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77498" y="4453305"/>
            <a:ext cx="2781024" cy="164517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53381C-3058-5849-80B0-F220A89911B3}"/>
              </a:ext>
            </a:extLst>
          </p:cNvPr>
          <p:cNvCxnSpPr>
            <a:cxnSpLocks/>
          </p:cNvCxnSpPr>
          <p:nvPr/>
        </p:nvCxnSpPr>
        <p:spPr>
          <a:xfrm flipV="1">
            <a:off x="8692013" y="3360184"/>
            <a:ext cx="806045" cy="8887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1CE8E79-C184-E54E-8731-687A70E81ED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244932" y="2917333"/>
            <a:ext cx="786688" cy="30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81AFD3-6AA7-514A-A34F-71919162985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43734" y="3261605"/>
            <a:ext cx="1589084" cy="347041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719C570-3898-0649-ADAC-9262A66DB5A9}"/>
              </a:ext>
            </a:extLst>
          </p:cNvPr>
          <p:cNvSpPr/>
          <p:nvPr/>
        </p:nvSpPr>
        <p:spPr>
          <a:xfrm>
            <a:off x="9498059" y="2928375"/>
            <a:ext cx="2247900" cy="77852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8C23EA-160A-5449-89C2-9CEE6CA2F318}"/>
              </a:ext>
            </a:extLst>
          </p:cNvPr>
          <p:cNvCxnSpPr>
            <a:cxnSpLocks/>
            <a:stCxn id="30" idx="3"/>
            <a:endCxn id="16" idx="0"/>
          </p:cNvCxnSpPr>
          <p:nvPr/>
        </p:nvCxnSpPr>
        <p:spPr>
          <a:xfrm>
            <a:off x="8692787" y="3450499"/>
            <a:ext cx="2075223" cy="100280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2252145" y="1373995"/>
            <a:ext cx="9783645" cy="0"/>
          </a:xfrm>
          <a:prstGeom prst="line">
            <a:avLst/>
          </a:prstGeom>
          <a:ln w="41275">
            <a:solidFill>
              <a:srgbClr val="B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1"/>
            <a:ext cx="12192000" cy="202174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/>
          <a:stretch>
            <a:fillRect/>
          </a:stretch>
        </p:blipFill>
        <p:spPr>
          <a:xfrm>
            <a:off x="0" y="289108"/>
            <a:ext cx="2252145" cy="13600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655825"/>
            <a:ext cx="12192000" cy="202174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81" y="4127264"/>
            <a:ext cx="1286347" cy="641341"/>
          </a:xfrm>
          <a:prstGeom prst="rect">
            <a:avLst/>
          </a:prstGeom>
        </p:spPr>
      </p:pic>
      <p:pic>
        <p:nvPicPr>
          <p:cNvPr id="3" name="dem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9496" y="1556792"/>
            <a:ext cx="8856984" cy="4981941"/>
          </a:xfrm>
        </p:spPr>
      </p:pic>
      <p:sp>
        <p:nvSpPr>
          <p:cNvPr id="13" name="文本框 12"/>
          <p:cNvSpPr txBox="1"/>
          <p:nvPr/>
        </p:nvSpPr>
        <p:spPr>
          <a:xfrm>
            <a:off x="2292575" y="416053"/>
            <a:ext cx="6924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>
                <a:solidFill>
                  <a:schemeClr val="bg1"/>
                </a:solidFill>
                <a:sym typeface="+mn-ea"/>
              </a:rPr>
              <a:t>Rectangling</a:t>
            </a:r>
            <a:r>
              <a:rPr lang="en-US" altLang="zh-TW" sz="2400" dirty="0">
                <a:solidFill>
                  <a:schemeClr val="bg1"/>
                </a:solidFill>
                <a:sym typeface="+mn-ea"/>
              </a:rPr>
              <a:t> Panoramic Images via Warping</a:t>
            </a:r>
            <a:br>
              <a:rPr lang="zh-TW" altLang="en-US" sz="2400" dirty="0">
                <a:solidFill>
                  <a:schemeClr val="bg1"/>
                </a:solidFill>
                <a:sym typeface="+mn-ea"/>
              </a:rPr>
            </a:br>
            <a:r>
              <a:rPr lang="en-US" sz="2000" dirty="0">
                <a:solidFill>
                  <a:schemeClr val="bg1"/>
                </a:solidFill>
                <a:sym typeface="+mn-ea"/>
              </a:rPr>
              <a:t>Demo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F387-D9C5-B74E-97D9-A792C996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/>
              <a:t>More</a:t>
            </a:r>
            <a:r>
              <a:rPr lang="zh-TW" altLang="en-US"/>
              <a:t> </a:t>
            </a:r>
            <a:r>
              <a:rPr lang="en-US" altLang="zh-TW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2A35-CB07-3B46-B644-1DB466C51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內容版面配置區 5">
            <a:extLst>
              <a:ext uri="{FF2B5EF4-FFF2-40B4-BE49-F238E27FC236}">
                <a16:creationId xmlns:a16="http://schemas.microsoft.com/office/drawing/2014/main" id="{1F211161-FC2C-D646-9242-A5351B2A9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80" y="1659055"/>
            <a:ext cx="1905834" cy="1769945"/>
          </a:xfrm>
          <a:prstGeom prst="rect">
            <a:avLst/>
          </a:prstGeom>
        </p:spPr>
      </p:pic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A3CEB863-5D2D-9842-A58A-D97A8F57A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449" y="1639244"/>
            <a:ext cx="1984122" cy="1827329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內容版面配置區 2">
            <a:extLst>
              <a:ext uri="{FF2B5EF4-FFF2-40B4-BE49-F238E27FC236}">
                <a16:creationId xmlns:a16="http://schemas.microsoft.com/office/drawing/2014/main" id="{04A78490-5F77-6D42-AB5C-FA52973B8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0594" y="1825625"/>
            <a:ext cx="3606040" cy="154982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E32E4F89-3843-3546-9539-8DA217498A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543" y="1825625"/>
            <a:ext cx="3646457" cy="1549828"/>
          </a:xfrm>
          <a:prstGeom prst="rect">
            <a:avLst/>
          </a:prstGeom>
        </p:spPr>
      </p:pic>
      <p:pic>
        <p:nvPicPr>
          <p:cNvPr id="8" name="內容版面配置區 2">
            <a:extLst>
              <a:ext uri="{FF2B5EF4-FFF2-40B4-BE49-F238E27FC236}">
                <a16:creationId xmlns:a16="http://schemas.microsoft.com/office/drawing/2014/main" id="{6837FCAA-0C6F-FC4E-A8B8-7D061AD469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449" y="3534799"/>
            <a:ext cx="6365279" cy="1654181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" name="內容版面配置區 5">
            <a:extLst>
              <a:ext uri="{FF2B5EF4-FFF2-40B4-BE49-F238E27FC236}">
                <a16:creationId xmlns:a16="http://schemas.microsoft.com/office/drawing/2014/main" id="{317490F9-4C73-3644-9F75-1848040F4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6" y="5245961"/>
            <a:ext cx="6365280" cy="1493611"/>
          </a:xfrm>
          <a:prstGeom prst="rect">
            <a:avLst/>
          </a:prstGeom>
        </p:spPr>
      </p:pic>
      <p:pic>
        <p:nvPicPr>
          <p:cNvPr id="25" name="內容版面配置區 5">
            <a:extLst>
              <a:ext uri="{FF2B5EF4-FFF2-40B4-BE49-F238E27FC236}">
                <a16:creationId xmlns:a16="http://schemas.microsoft.com/office/drawing/2014/main" id="{14932C11-1126-594D-A74D-AC5130DD98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7838" y="3616653"/>
            <a:ext cx="2636139" cy="149047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7" name="內容版面配置區 6">
            <a:extLst>
              <a:ext uri="{FF2B5EF4-FFF2-40B4-BE49-F238E27FC236}">
                <a16:creationId xmlns:a16="http://schemas.microsoft.com/office/drawing/2014/main" id="{1EFB9FD6-99CC-0E4C-95C2-E1F637243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25" y="3616653"/>
            <a:ext cx="2702443" cy="1490472"/>
          </a:xfrm>
          <a:prstGeom prst="rect">
            <a:avLst/>
          </a:prstGeom>
        </p:spPr>
      </p:pic>
      <p:pic>
        <p:nvPicPr>
          <p:cNvPr id="29" name="內容版面配置區 2">
            <a:extLst>
              <a:ext uri="{FF2B5EF4-FFF2-40B4-BE49-F238E27FC236}">
                <a16:creationId xmlns:a16="http://schemas.microsoft.com/office/drawing/2014/main" id="{F2A90F73-5201-C34F-99F0-6D3F0047B7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7838" y="5306275"/>
            <a:ext cx="2636139" cy="143329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1" name="內容版面配置區 5">
            <a:extLst>
              <a:ext uri="{FF2B5EF4-FFF2-40B4-BE49-F238E27FC236}">
                <a16:creationId xmlns:a16="http://schemas.microsoft.com/office/drawing/2014/main" id="{76214C46-8C63-0244-80F4-44A4E3A0C8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21" y="5301778"/>
            <a:ext cx="2686218" cy="1433297"/>
          </a:xfrm>
          <a:prstGeom prst="rect">
            <a:avLst/>
          </a:prstGeom>
        </p:spPr>
      </p:pic>
      <p:pic>
        <p:nvPicPr>
          <p:cNvPr id="33" name="內容版面配置區 5">
            <a:extLst>
              <a:ext uri="{FF2B5EF4-FFF2-40B4-BE49-F238E27FC236}">
                <a16:creationId xmlns:a16="http://schemas.microsoft.com/office/drawing/2014/main" id="{2BF5F706-7D28-E54B-9CF8-D60DB5AEBF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3" y="118428"/>
            <a:ext cx="2218252" cy="1607468"/>
          </a:xfrm>
          <a:prstGeom prst="rect">
            <a:avLst/>
          </a:prstGeom>
        </p:spPr>
      </p:pic>
      <p:pic>
        <p:nvPicPr>
          <p:cNvPr id="35" name="內容版面配置區 3">
            <a:extLst>
              <a:ext uri="{FF2B5EF4-FFF2-40B4-BE49-F238E27FC236}">
                <a16:creationId xmlns:a16="http://schemas.microsoft.com/office/drawing/2014/main" id="{3FE30C57-3E31-7342-9248-0CFC576CB7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3580" y="141993"/>
            <a:ext cx="2218252" cy="1595723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270398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{37119761-3ACE-5D46-80D0-2ED0F080D23A}tf10001070</Template>
  <TotalTime>157</TotalTime>
  <Words>166</Words>
  <Application>Microsoft Macintosh PowerPoint</Application>
  <PresentationFormat>Widescreen</PresentationFormat>
  <Paragraphs>38</Paragraphs>
  <Slides>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Equation.KSEE3</vt:lpstr>
      <vt:lpstr>PowerPoint Presentation</vt:lpstr>
      <vt:lpstr>PowerPoint Presentation</vt:lpstr>
      <vt:lpstr>PowerPoint Presentation</vt:lpstr>
      <vt:lpstr>More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 Slide for 16-811 Project Presentation</dc:title>
  <dc:creator>Michael Erdmann</dc:creator>
  <cp:lastModifiedBy>Yi-Ting Chen</cp:lastModifiedBy>
  <cp:revision>41</cp:revision>
  <dcterms:created xsi:type="dcterms:W3CDTF">2015-12-04T20:34:00Z</dcterms:created>
  <dcterms:modified xsi:type="dcterms:W3CDTF">2019-12-05T08:17:39Z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2052-11.1.0.9209</vt:lpwstr>
  </property>
</Properties>
</file>